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Bookman Old Style" panose="02050604050505020204" pitchFamily="18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paeNcGhVdYSDiKxy1WX1qSRE7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7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7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7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19" name="Google Shape;119;p28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28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9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9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 citazione">
  <p:cSld name="Scheda nome citazion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0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0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0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36" name="Google Shape;136;p30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30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o o falso">
  <p:cSld name="Vero o falso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1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1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1" name="Google Shape;141;p31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2" name="Google Shape;142;p3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1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1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2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9" name="Google Shape;149;p3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2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2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3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6" name="Google Shape;156;p3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3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2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5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7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17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7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7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7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7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7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7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7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7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7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7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7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17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17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7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7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7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7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7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7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7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7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7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7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7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17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vivi.libera.it/storie-454-michele_fazio" TargetMode="Externa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www.vogliounamelablu.it/2016/09/etichette-ex-libris-gratis-tag-label-free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nriToMilN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00000">
              <a:srgbClr val="DDE6C3"/>
            </a:gs>
          </a:gsLst>
          <a:lin ang="2700000" scaled="0"/>
        </a:gra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3600"/>
              <a:buFont typeface="Arial"/>
              <a:buNone/>
            </a:pPr>
            <a:r>
              <a:rPr lang="it-IT" sz="3600" b="1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GIORNATA DELLA MEMORIA E DELL'IMPEGNO IN RICORDO DELLE VITTIME INNOCENTI DELLE MAFIE</a:t>
            </a:r>
            <a:endParaRPr sz="3600">
              <a:solidFill>
                <a:srgbClr val="52170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-IT" sz="3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600" b="1" dirty="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LUNEDÌ 21 MARZO 2022</a:t>
            </a:r>
          </a:p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-IT" b="1" dirty="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IC. COSIO VALTELLINO  - SCUOLA SECONDARIA PRIMO GRADO</a:t>
            </a:r>
            <a:endParaRPr dirty="0">
              <a:solidFill>
                <a:srgbClr val="52170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0000">
              <a:srgbClr val="FF0000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"/>
          <p:cNvSpPr txBox="1"/>
          <p:nvPr/>
        </p:nvSpPr>
        <p:spPr>
          <a:xfrm>
            <a:off x="1496291" y="845127"/>
            <a:ext cx="10224654" cy="481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Noi, alunni della Secondaria di Regoledo,  oggi ricordiamo in particolare una vittima innocente uccisa dalla mafia.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t-IT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E’ un adolescente, morto a soli 16 anni: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t-IT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MICHELE FAZIO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8243" y="0"/>
            <a:ext cx="678511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" name="Google Shape;223;p12"/>
          <p:cNvGraphicFramePr/>
          <p:nvPr/>
        </p:nvGraphicFramePr>
        <p:xfrm>
          <a:off x="3180522" y="2386013"/>
          <a:ext cx="7301950" cy="3525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4" imgW="7301950" imgH="3525209" progId="Package">
                  <p:embed/>
                </p:oleObj>
              </mc:Choice>
              <mc:Fallback>
                <p:oleObj r:id="rId4" imgW="7301950" imgH="3525209" progId="Package">
                  <p:embed/>
                  <p:pic>
                    <p:nvPicPr>
                      <p:cNvPr id="223" name="Google Shape;223;p12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3180522" y="2386013"/>
                        <a:ext cx="7301950" cy="35252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" name="Google Shape;224;p12"/>
          <p:cNvSpPr txBox="1"/>
          <p:nvPr/>
        </p:nvSpPr>
        <p:spPr>
          <a:xfrm>
            <a:off x="1868558" y="639192"/>
            <a:ext cx="9704318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CONOSCIAMO LA STORIA DI MICHELE</a:t>
            </a:r>
            <a:endParaRPr sz="40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225" name="Google Shape;225;p12"/>
          <p:cNvSpPr txBox="1"/>
          <p:nvPr/>
        </p:nvSpPr>
        <p:spPr>
          <a:xfrm>
            <a:off x="5055575" y="5662125"/>
            <a:ext cx="2842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700" b="1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Michele Fazio</a:t>
            </a:r>
            <a:endParaRPr sz="27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FBFBF"/>
            </a:gs>
            <a:gs pos="100000">
              <a:srgbClr val="DDE6C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0237" y="0"/>
            <a:ext cx="96043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3"/>
          <p:cNvSpPr txBox="1"/>
          <p:nvPr/>
        </p:nvSpPr>
        <p:spPr>
          <a:xfrm>
            <a:off x="1223531" y="6858000"/>
            <a:ext cx="974493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 Autore sconosciuto è concesso in licenza da </a:t>
            </a:r>
            <a:r>
              <a:rPr lang="it-IT" sz="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it-IT" sz="4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ORA TOCCA A TE</a:t>
            </a:r>
            <a:endParaRPr sz="4800" b="1">
              <a:solidFill>
                <a:schemeClr val="dk1"/>
              </a:solidFill>
            </a:endParaRPr>
          </a:p>
        </p:txBody>
      </p:sp>
      <p:sp>
        <p:nvSpPr>
          <p:cNvPr id="233" name="Google Shape;233;p13"/>
          <p:cNvSpPr txBox="1"/>
          <p:nvPr/>
        </p:nvSpPr>
        <p:spPr>
          <a:xfrm>
            <a:off x="2592923" y="2027583"/>
            <a:ext cx="8671425" cy="3897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rgbClr val="FF3300"/>
                </a:solidFill>
                <a:latin typeface="Arial Rounded"/>
                <a:ea typeface="Arial Rounded"/>
                <a:cs typeface="Arial Rounded"/>
                <a:sym typeface="Arial Rounded"/>
              </a:rPr>
              <a:t>Scrivi un messaggio, una riflessione su quello che hai visto e ascoltato, non scordarti la firma e la classe.</a:t>
            </a:r>
            <a:endParaRPr dirty="0"/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dirty="0"/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rgbClr val="FF33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Tutti gli scritti saranno incollati in ordine sparso su una striscia che sarà appesa all’ingresso principale della scuola. </a:t>
            </a:r>
            <a:endParaRPr dirty="0"/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A856D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3286" y="824731"/>
            <a:ext cx="7063409" cy="5555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 txBox="1">
            <a:spLocks noGrp="1"/>
          </p:cNvSpPr>
          <p:nvPr>
            <p:ph type="body" idx="1"/>
          </p:nvPr>
        </p:nvSpPr>
        <p:spPr>
          <a:xfrm>
            <a:off x="2589212" y="3530128"/>
            <a:ext cx="8915399" cy="2156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it-IT" sz="32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Facoltativo: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it-IT" sz="32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collegamento alle ore 12:00 con la piazza di NAPOLI per partecipare a distanza all’iniziativa nazionale che sarà trasmessa in diretta TV dalla RAI.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it-IT" sz="32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Slogan della manifestazione: Terramia_ coltura cultura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15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gradFill>
            <a:gsLst>
              <a:gs pos="0">
                <a:srgbClr val="9B5814"/>
              </a:gs>
              <a:gs pos="50000">
                <a:srgbClr val="E17E1D"/>
              </a:gs>
              <a:gs pos="100000">
                <a:srgbClr val="FF9923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Bookman Old Style"/>
              <a:buNone/>
            </a:pPr>
            <a:r>
              <a:rPr lang="it-IT" sz="5400" b="1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Terramia _ </a:t>
            </a:r>
            <a:r>
              <a:rPr lang="it-IT" sz="5400" b="1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coltura cultura</a:t>
            </a:r>
            <a:br>
              <a:rPr lang="it-IT" sz="1800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entury Gothic"/>
              <a:buNone/>
            </a:pPr>
            <a:r>
              <a:rPr lang="it-IT" sz="3200" b="1">
                <a:solidFill>
                  <a:srgbClr val="002060"/>
                </a:solidFill>
              </a:rPr>
              <a:t>BUONA GIORNATA DI IMPEGNO E DI RIPARTENZA PER IL NOSTRO AGIRE NELLA LEGALITÀ!</a:t>
            </a:r>
            <a:endParaRPr/>
          </a:p>
        </p:txBody>
      </p:sp>
      <p:sp>
        <p:nvSpPr>
          <p:cNvPr id="250" name="Google Shape;250;p16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22048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-IT" b="1" u="sng">
                <a:solidFill>
                  <a:srgbClr val="002060"/>
                </a:solidFill>
              </a:rPr>
              <a:t>Terra mia</a:t>
            </a:r>
            <a:r>
              <a:rPr lang="it-IT" b="1">
                <a:solidFill>
                  <a:srgbClr val="002060"/>
                </a:solidFill>
              </a:rPr>
              <a:t>, un invito a curare la nostra comunità stando attenti al luogo in cui viviamo. </a:t>
            </a:r>
            <a:endParaRPr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it-IT" b="1" u="sng">
                <a:solidFill>
                  <a:schemeClr val="lt1"/>
                </a:solidFill>
              </a:rPr>
              <a:t>Coltura</a:t>
            </a:r>
            <a:r>
              <a:rPr lang="it-IT" b="1">
                <a:solidFill>
                  <a:schemeClr val="lt1"/>
                </a:solidFill>
              </a:rPr>
              <a:t>, da coltivazione, della Terra con il lavoro necessario e nel rispetto dell’ambiente. </a:t>
            </a:r>
            <a:r>
              <a:rPr lang="it-IT" b="1" u="sng">
                <a:solidFill>
                  <a:schemeClr val="lt1"/>
                </a:solidFill>
              </a:rPr>
              <a:t>Cultura</a:t>
            </a:r>
            <a:r>
              <a:rPr lang="it-IT" b="1">
                <a:solidFill>
                  <a:schemeClr val="lt1"/>
                </a:solidFill>
              </a:rPr>
              <a:t>, cioè conoscenza di ciò che appartiene alla nostra umanità come risposta sicura alle forme di violenza quotidiana non più sostenibili.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/>
        </p:nvSpPr>
        <p:spPr>
          <a:xfrm>
            <a:off x="1704109" y="1205345"/>
            <a:ext cx="9725891" cy="501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i="0" u="none" strike="noStrike" cap="non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Ogni anno, il 21 marzo, primo giorno di primavera, LIBERA celebra la Giornata della memoria e dell'impegno in ricordo delle vittime innocenti delle mafie. </a:t>
            </a:r>
            <a:endParaRPr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L’iniziativa nasce dal dolore di una mamma che ha perso il figlio nella strage di Capaci e non sente pronunciare mai il nome di suo figlio. Un dolore che diventa insopportabile se alla vittima viene negato anche il diritto di essere ricordata con il proprio nome.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00000">
              <a:srgbClr val="DDE6C3"/>
            </a:gs>
          </a:gsLst>
          <a:lin ang="2700000" scaled="0"/>
        </a:gra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"/>
          <p:cNvSpPr txBox="1"/>
          <p:nvPr/>
        </p:nvSpPr>
        <p:spPr>
          <a:xfrm>
            <a:off x="1100138" y="1122219"/>
            <a:ext cx="10687051" cy="5527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Arial"/>
              <a:buChar char="•"/>
            </a:pPr>
            <a:r>
              <a:rPr lang="it-IT" sz="36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Dal 1966, ogni anno, in luoghi diversi, viene scandito un lungo elenco di nomi per ricordare e manifestare un rinnovato impegno contro la mafia.</a:t>
            </a:r>
            <a:endParaRPr/>
          </a:p>
          <a:p>
            <a:pPr marL="457200" marR="0" lvl="0" indent="-45720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it-IT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Recitare i nomi e i cognomi di coloro che non sono più, per farli vivere ancora, in un abbraccio sincero ai familiari delle vittime delle stragi, del terrorismo e del dovere. </a:t>
            </a:r>
            <a:endParaRPr/>
          </a:p>
          <a:p>
            <a:pPr marL="457200" marR="0" lvl="0" indent="-40640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00000">
              <a:srgbClr val="DDE6C3"/>
            </a:gs>
          </a:gsLst>
          <a:lin ang="2700000" scaled="0"/>
        </a:gra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"/>
          <p:cNvSpPr txBox="1"/>
          <p:nvPr/>
        </p:nvSpPr>
        <p:spPr>
          <a:xfrm>
            <a:off x="2414588" y="1228725"/>
            <a:ext cx="8843961" cy="358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it-IT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Giornata della Memoria e dell’Impegno è da qualche anno riconosciuta ufficialmente dallo Stato, attraverso la legge n°20 dell’8 marzo 2017.</a:t>
            </a: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509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34290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None/>
            </a:pPr>
            <a:br>
              <a:rPr lang="it-IT" sz="1800">
                <a:latin typeface="Calibri"/>
                <a:ea typeface="Calibri"/>
                <a:cs typeface="Calibri"/>
                <a:sym typeface="Calibri"/>
              </a:rPr>
            </a:br>
            <a:r>
              <a:rPr lang="it-IT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 VIAGGIO MULTIMEDIALE </a:t>
            </a:r>
            <a:br>
              <a:rPr lang="it-IT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 RICORDI IMMAGINI RACCONTI</a:t>
            </a:r>
            <a:br>
              <a:rPr lang="it-IT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>
              <a:solidFill>
                <a:srgbClr val="FF0000"/>
              </a:solidFill>
            </a:endParaRPr>
          </a:p>
        </p:txBody>
      </p:sp>
      <p:sp>
        <p:nvSpPr>
          <p:cNvPr id="186" name="Google Shape;186;p5"/>
          <p:cNvSpPr txBox="1">
            <a:spLocks noGrp="1"/>
          </p:cNvSpPr>
          <p:nvPr>
            <p:ph type="body" idx="1"/>
          </p:nvPr>
        </p:nvSpPr>
        <p:spPr>
          <a:xfrm>
            <a:off x="3097762" y="2541180"/>
            <a:ext cx="8406849" cy="3370041"/>
          </a:xfrm>
          <a:prstGeom prst="rect">
            <a:avLst/>
          </a:prstGeom>
          <a:solidFill>
            <a:srgbClr val="D1DCB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u="sng" dirty="0">
              <a:solidFill>
                <a:srgbClr val="0563C1"/>
              </a:solidFill>
              <a:latin typeface="Arial"/>
              <a:ea typeface="Arial"/>
              <a:cs typeface="Arial"/>
              <a:sym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just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 sz="1800" dirty="0">
                <a:latin typeface="Arial"/>
                <a:ea typeface="Arial"/>
                <a:cs typeface="Arial"/>
                <a:sym typeface="Arial"/>
              </a:rPr>
              <a:t>        Vai su vivi.libera.it    </a:t>
            </a:r>
            <a:r>
              <a:rPr lang="it-IT" dirty="0"/>
              <a:t>       </a:t>
            </a:r>
            <a:endParaRPr dirty="0"/>
          </a:p>
          <a:p>
            <a:pPr marL="342900" indent="-228600">
              <a:buNone/>
            </a:pPr>
            <a:r>
              <a:rPr lang="it-IT" sz="18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https://youtu.be/hnriToMilNc</a:t>
            </a:r>
            <a:endParaRPr lang="it-IT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F7F7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8691" y="789709"/>
            <a:ext cx="5518871" cy="480752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6"/>
          <p:cNvSpPr txBox="1"/>
          <p:nvPr/>
        </p:nvSpPr>
        <p:spPr>
          <a:xfrm>
            <a:off x="8021782" y="1413164"/>
            <a:ext cx="3491345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Giornata è attualmente organizzata da LIBERA.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 è? </a:t>
            </a:r>
            <a:endParaRPr sz="4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"/>
          <p:cNvSpPr txBox="1"/>
          <p:nvPr/>
        </p:nvSpPr>
        <p:spPr>
          <a:xfrm>
            <a:off x="1330036" y="817419"/>
            <a:ext cx="10584873" cy="577453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Noto Sans Symbols"/>
              <a:buChar char="⮚"/>
            </a:pPr>
            <a:r>
              <a:rPr lang="it-IT" sz="3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Libera</a:t>
            </a:r>
            <a:r>
              <a:rPr lang="it-IT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è una rete di associazioni, cooperative sociali, movimenti e gruppi, scuole, sindacati, diocesi, coinvolti in un impegno contro le mafie, la corruzione, i fenomeni di criminalità e chi li alimenta. </a:t>
            </a:r>
            <a:endParaRPr/>
          </a:p>
          <a:p>
            <a:pPr marL="571500" marR="0" lvl="0" indent="-571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3600"/>
              <a:buFont typeface="Noto Sans Symbols"/>
              <a:buChar char="⮚"/>
            </a:pPr>
            <a:r>
              <a:rPr lang="it-IT" sz="36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Nata nel 1995, si caratterizza per l’impegno nel costruire e realizzare progetti capaci di diffondere la cultura della legalità e la giustizia sociale nel rispetto dei valori della Costituzione</a:t>
            </a:r>
            <a:r>
              <a:rPr lang="it-IT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2521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it-IT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Uno degli impegni di Libera è quello </a:t>
            </a:r>
            <a:br>
              <a:rPr lang="it-IT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 dar voce alle vittime della mafia. </a:t>
            </a:r>
            <a:endParaRPr sz="3600" b="1">
              <a:solidFill>
                <a:schemeClr val="dk1"/>
              </a:solidFill>
            </a:endParaRPr>
          </a:p>
        </p:txBody>
      </p:sp>
      <p:sp>
        <p:nvSpPr>
          <p:cNvPr id="203" name="Google Shape;203;p8"/>
          <p:cNvSpPr txBox="1">
            <a:spLocks noGrp="1"/>
          </p:cNvSpPr>
          <p:nvPr>
            <p:ph type="body" idx="1"/>
          </p:nvPr>
        </p:nvSpPr>
        <p:spPr>
          <a:xfrm>
            <a:off x="2589212" y="3131127"/>
            <a:ext cx="8915399" cy="2778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-IT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Nella giornata di oggi, in molti luoghi e piazze, verranno letti tutti i nomi di coloro che sono stati uccisi dalla mafia. </a:t>
            </a:r>
            <a:br>
              <a:rPr lang="it-IT" sz="1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DDE6C3"/>
            </a:gs>
          </a:gsLst>
          <a:lin ang="2700000" scaled="0"/>
        </a:gra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/>
          <p:nvPr/>
        </p:nvSpPr>
        <p:spPr>
          <a:xfrm rot="-297253">
            <a:off x="2410691" y="1311719"/>
            <a:ext cx="9005453" cy="460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Chi sono le vittime della mafia? SONO BAMBINI, RAGAZZI, GIOVANI, ADULTI E ANZIANI, GENTE DI TUTTE LE ETÀ, PIÙ DI MILLE PERSONE…</a:t>
            </a:r>
            <a:endParaRPr sz="4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578</Words>
  <Application>Microsoft Office PowerPoint</Application>
  <PresentationFormat>Widescreen</PresentationFormat>
  <Paragraphs>44</Paragraphs>
  <Slides>16</Slides>
  <Notes>16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5" baseType="lpstr">
      <vt:lpstr>Times New Roman</vt:lpstr>
      <vt:lpstr>Bookman Old Style</vt:lpstr>
      <vt:lpstr>Arial</vt:lpstr>
      <vt:lpstr>Calibri</vt:lpstr>
      <vt:lpstr>Century Gothic</vt:lpstr>
      <vt:lpstr>Arial Rounded</vt:lpstr>
      <vt:lpstr>Noto Sans Symbols</vt:lpstr>
      <vt:lpstr>Filo</vt:lpstr>
      <vt:lpstr>Package</vt:lpstr>
      <vt:lpstr>GIORNATA DELLA MEMORIA E DELL'IMPEGNO IN RICORDO DELLE VITTIME INNOCENTI DELLE MAFIE</vt:lpstr>
      <vt:lpstr>Presentazione standard di PowerPoint</vt:lpstr>
      <vt:lpstr>Presentazione standard di PowerPoint</vt:lpstr>
      <vt:lpstr>Presentazione standard di PowerPoint</vt:lpstr>
      <vt:lpstr> UN VIAGGIO MULTIMEDIALE  TRA RICORDI IMMAGINI RACCONTI </vt:lpstr>
      <vt:lpstr>Presentazione standard di PowerPoint</vt:lpstr>
      <vt:lpstr>Presentazione standard di PowerPoint</vt:lpstr>
      <vt:lpstr>Uno degli impegni di Libera è quello  di dar voce alle vittime della mafia.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 ORA TOCCA A TE</vt:lpstr>
      <vt:lpstr>Presentazione standard di PowerPoint</vt:lpstr>
      <vt:lpstr>Terramia _ coltura cultura </vt:lpstr>
      <vt:lpstr>BUONA GIORNATA DI IMPEGNO E DI RIPARTENZA PER IL NOSTRO AGIRE NELLA LEGALITÀ!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GIORNATA DELLA MEMORIA E DELL'IMPEGNO IN RICORDO DELLE VITTIME INNOCENTI DELLE MAFIE</dc:title>
  <dc:creator>pezzolatina@gmail.com</dc:creator>
  <cp:lastModifiedBy>pezzolatina@gmail.com</cp:lastModifiedBy>
  <cp:revision>2</cp:revision>
  <dcterms:created xsi:type="dcterms:W3CDTF">2022-03-14T18:05:37Z</dcterms:created>
  <dcterms:modified xsi:type="dcterms:W3CDTF">2022-03-19T20:59:48Z</dcterms:modified>
</cp:coreProperties>
</file>